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60" r:id="rId5"/>
    <p:sldId id="259" r:id="rId6"/>
    <p:sldId id="261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62" r:id="rId15"/>
    <p:sldId id="263" r:id="rId16"/>
    <p:sldId id="264" r:id="rId17"/>
    <p:sldId id="265" r:id="rId18"/>
    <p:sldId id="273" r:id="rId19"/>
    <p:sldId id="276" r:id="rId20"/>
    <p:sldId id="277" r:id="rId21"/>
    <p:sldId id="274" r:id="rId22"/>
    <p:sldId id="27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8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9AE3B4-A1FD-42FF-9E89-C716F039A929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969139-0374-4216-9A04-E24EBA5E9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747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Dr. Hazem Shehata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CSC 202 - Basics of Programming and Algorithms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7EA1D-B275-4A6F-AE23-3F2A9A816B1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96B0FA5-F3CB-4A46-970B-EE81511A0A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2" r="7" b="327"/>
          <a:stretch/>
        </p:blipFill>
        <p:spPr>
          <a:xfrm>
            <a:off x="0" y="6400314"/>
            <a:ext cx="540327" cy="457613"/>
          </a:xfrm>
          <a:prstGeom prst="rect">
            <a:avLst/>
          </a:prstGeom>
        </p:spPr>
      </p:pic>
      <p:pic>
        <p:nvPicPr>
          <p:cNvPr id="11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1C3B488-F19D-493B-BA5E-1811A04BCF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2" r="7" b="327"/>
          <a:stretch/>
        </p:blipFill>
        <p:spPr>
          <a:xfrm>
            <a:off x="11651673" y="6400314"/>
            <a:ext cx="540327" cy="45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98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Dr. Hazem Shehata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CSC 202 - Basics of Programming and Algorithms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7EA1D-B275-4A6F-AE23-3F2A9A816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325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Dr. Hazem Shehata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CSC 202 - Basics of Programming and Algorithms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7EA1D-B275-4A6F-AE23-3F2A9A816B1F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1424C3E-7E0F-41FC-8167-0AD3ED8A5E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2" r="7" b="327"/>
          <a:stretch/>
        </p:blipFill>
        <p:spPr>
          <a:xfrm>
            <a:off x="0" y="6400314"/>
            <a:ext cx="540327" cy="457613"/>
          </a:xfrm>
          <a:prstGeom prst="rect">
            <a:avLst/>
          </a:prstGeom>
        </p:spPr>
      </p:pic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8DF2BA0-5CBD-4B5B-8B68-B0F8900D1D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2" r="7" b="327"/>
          <a:stretch/>
        </p:blipFill>
        <p:spPr>
          <a:xfrm>
            <a:off x="11651673" y="6400314"/>
            <a:ext cx="540327" cy="45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34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Dr. Hazem Shehata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CSC 202 - Basics of Programming and Algorithms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7EA1D-B275-4A6F-AE23-3F2A9A816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448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Dr. Hazem Shehata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CSC 202 - Basics of Programming and Algorithms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7EA1D-B275-4A6F-AE23-3F2A9A816B1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11C4944-E966-4564-8578-C1E6D96F72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2" r="7" b="327"/>
          <a:stretch/>
        </p:blipFill>
        <p:spPr>
          <a:xfrm>
            <a:off x="0" y="6400314"/>
            <a:ext cx="540327" cy="457613"/>
          </a:xfrm>
          <a:prstGeom prst="rect">
            <a:avLst/>
          </a:prstGeom>
        </p:spPr>
      </p:pic>
      <p:pic>
        <p:nvPicPr>
          <p:cNvPr id="11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7A6629E-453A-492C-92F7-AC179DC254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2" r="7" b="327"/>
          <a:stretch/>
        </p:blipFill>
        <p:spPr>
          <a:xfrm>
            <a:off x="11651673" y="6400314"/>
            <a:ext cx="540327" cy="45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84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Dr. Hazem Shehata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CSC 202 - Basics of Programming and Algorithms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7EA1D-B275-4A6F-AE23-3F2A9A816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793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Dr. Hazem Shehata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CSC 202 - Basics of Programming and Algorithms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7EA1D-B275-4A6F-AE23-3F2A9A816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778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Dr. Hazem Shehata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CSC 202 - Basics of Programming and Algorithms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7EA1D-B275-4A6F-AE23-3F2A9A816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2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Dr. Hazem Shehata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CSC 202 - Basics of Programming and Algorithms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7EA1D-B275-4A6F-AE23-3F2A9A816B1F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1731D7C-976E-45D7-9642-942A73BB37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2" r="7" b="327"/>
          <a:stretch/>
        </p:blipFill>
        <p:spPr>
          <a:xfrm>
            <a:off x="0" y="6400314"/>
            <a:ext cx="540327" cy="457613"/>
          </a:xfrm>
          <a:prstGeom prst="rect">
            <a:avLst/>
          </a:prstGeom>
        </p:spPr>
      </p:pic>
      <p:pic>
        <p:nvPicPr>
          <p:cNvPr id="11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02BAB45-9AD4-41C0-B5B8-F99F887A51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2" r="7" b="327"/>
          <a:stretch/>
        </p:blipFill>
        <p:spPr>
          <a:xfrm>
            <a:off x="11651673" y="6400314"/>
            <a:ext cx="540327" cy="45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911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Dr. Hazem Shehata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CSC 202 - Basics of Programming and Algorithms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AA7EA1D-B275-4A6F-AE23-3F2A9A816B1F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0BECB79-9356-451E-AC5F-16094D8A32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2" r="7" b="327"/>
          <a:stretch/>
        </p:blipFill>
        <p:spPr>
          <a:xfrm>
            <a:off x="0" y="6400314"/>
            <a:ext cx="540327" cy="457613"/>
          </a:xfrm>
          <a:prstGeom prst="rect">
            <a:avLst/>
          </a:prstGeom>
        </p:spPr>
      </p:pic>
      <p:pic>
        <p:nvPicPr>
          <p:cNvPr id="11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CF2D1BC-31D9-475D-BEBF-97F53B6901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2" r="7" b="327"/>
          <a:stretch/>
        </p:blipFill>
        <p:spPr>
          <a:xfrm>
            <a:off x="11651673" y="6400314"/>
            <a:ext cx="540327" cy="45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80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Dr. Hazem Shehata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CSC 202 - Basics of Programming and Algorithms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7EA1D-B275-4A6F-AE23-3F2A9A816B1F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A8C4BD1-8E7D-4220-9101-5F6F3BF7B9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2" r="7" b="327"/>
          <a:stretch/>
        </p:blipFill>
        <p:spPr>
          <a:xfrm>
            <a:off x="0" y="6400314"/>
            <a:ext cx="540327" cy="457613"/>
          </a:xfrm>
          <a:prstGeom prst="rect">
            <a:avLst/>
          </a:prstGeom>
        </p:spPr>
      </p:pic>
      <p:pic>
        <p:nvPicPr>
          <p:cNvPr id="11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C13FD01-354A-48F6-81A4-4E014E4460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2" r="7" b="327"/>
          <a:stretch/>
        </p:blipFill>
        <p:spPr>
          <a:xfrm>
            <a:off x="11651673" y="6400314"/>
            <a:ext cx="540327" cy="45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81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rgbClr val="FFFFFF"/>
                </a:solidFill>
              </a:defRPr>
            </a:lvl1pPr>
          </a:lstStyle>
          <a:p>
            <a:r>
              <a:rPr lang="en-US"/>
              <a:t>Dr. Hazem Shehata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CSC 202 - Basics of Programming and Algorithms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/>
              <a:t>Slide </a:t>
            </a:r>
            <a:fld id="{8AA7EA1D-B275-4A6F-AE23-3F2A9A816B1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17068A4-CFE0-4CE9-98F2-AC902A43FE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2" r="7" b="327"/>
          <a:stretch/>
        </p:blipFill>
        <p:spPr>
          <a:xfrm>
            <a:off x="0" y="6400314"/>
            <a:ext cx="540327" cy="457613"/>
          </a:xfrm>
          <a:prstGeom prst="rect">
            <a:avLst/>
          </a:prstGeom>
        </p:spPr>
      </p:pic>
      <p:pic>
        <p:nvPicPr>
          <p:cNvPr id="13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861F113-3170-4702-B69B-F7D0B6AA31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2" r="7" b="327"/>
          <a:stretch/>
        </p:blipFill>
        <p:spPr>
          <a:xfrm>
            <a:off x="11651673" y="6400314"/>
            <a:ext cx="540327" cy="45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97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6075" indent="-346075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Wingdings" panose="05000000000000000000" pitchFamily="2" charset="2"/>
        <a:buChar char="Ø"/>
        <a:defRPr lang="en-US" sz="32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7713" indent="-401638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­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081088" indent="-333375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«"/>
        <a:defRPr lang="en-US" sz="24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16038" indent="-2349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38288" indent="-2222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programming_languages#A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ulms.su.edu.sa/course/view.php?id=41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1DF2ECBB-9102-4BEB-A23F-2C10FEB5BC3B}"/>
              </a:ext>
            </a:extLst>
          </p:cNvPr>
          <p:cNvSpPr txBox="1">
            <a:spLocks/>
          </p:cNvSpPr>
          <p:nvPr/>
        </p:nvSpPr>
        <p:spPr>
          <a:xfrm>
            <a:off x="749508" y="1933731"/>
            <a:ext cx="10692984" cy="265680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500" dirty="0">
                <a:solidFill>
                  <a:srgbClr val="E48312"/>
                </a:solidFill>
              </a:rPr>
              <a:t>CSC 202 - Basics of Programming and Algorithms</a:t>
            </a:r>
            <a:endParaRPr lang="en-US" sz="4500" b="1" dirty="0">
              <a:solidFill>
                <a:srgbClr val="E48312"/>
              </a:solidFill>
            </a:endParaRPr>
          </a:p>
          <a:p>
            <a:pPr algn="ctr"/>
            <a:br>
              <a:rPr lang="en-US" sz="1800" dirty="0">
                <a:solidFill>
                  <a:schemeClr val="tx1"/>
                </a:solidFill>
              </a:rPr>
            </a:br>
            <a:endParaRPr lang="en-US" sz="1800" dirty="0">
              <a:solidFill>
                <a:schemeClr val="tx1"/>
              </a:solidFill>
            </a:endParaRPr>
          </a:p>
          <a:p>
            <a:pPr algn="ctr"/>
            <a:r>
              <a:rPr lang="en-US" sz="2200" dirty="0"/>
              <a:t>Second Term - 1439/1440</a:t>
            </a:r>
          </a:p>
          <a:p>
            <a:pPr algn="ctr"/>
            <a:r>
              <a:rPr lang="en-US" sz="4500" b="1" dirty="0"/>
              <a:t>Lecture #1</a:t>
            </a:r>
            <a:endParaRPr lang="en-US" sz="4900" b="1" dirty="0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167D746E-C0BA-4563-8E8D-875D9F7F369A}"/>
              </a:ext>
            </a:extLst>
          </p:cNvPr>
          <p:cNvSpPr txBox="1">
            <a:spLocks/>
          </p:cNvSpPr>
          <p:nvPr/>
        </p:nvSpPr>
        <p:spPr>
          <a:xfrm>
            <a:off x="2009775" y="4815384"/>
            <a:ext cx="8172450" cy="11430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Dr. Hazem Ibrahim Shehata</a:t>
            </a:r>
          </a:p>
          <a:p>
            <a:pPr algn="ctr"/>
            <a:r>
              <a:rPr lang="en-US" dirty="0"/>
              <a:t>Assistant Professor</a:t>
            </a:r>
          </a:p>
          <a:p>
            <a:pPr algn="ctr"/>
            <a:r>
              <a:rPr lang="en-US" sz="1500" dirty="0"/>
              <a:t>College of Computing and Information Technology</a:t>
            </a:r>
          </a:p>
          <a:p>
            <a:pPr algn="ctr"/>
            <a:endParaRPr lang="en-US" sz="1500" dirty="0">
              <a:solidFill>
                <a:srgbClr val="E48312"/>
              </a:solidFill>
            </a:endParaRPr>
          </a:p>
        </p:txBody>
      </p:sp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5A70247-57FB-4F30-84A2-72D8A19E5C1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1" t="5952" r="10875" b="327"/>
          <a:stretch/>
        </p:blipFill>
        <p:spPr>
          <a:xfrm>
            <a:off x="5236756" y="277429"/>
            <a:ext cx="1718487" cy="142791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323AE9-C3A5-4574-AC6E-F09037617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8399" y="6442978"/>
            <a:ext cx="7315200" cy="365125"/>
          </a:xfrm>
        </p:spPr>
        <p:txBody>
          <a:bodyPr/>
          <a:lstStyle/>
          <a:p>
            <a:r>
              <a:rPr lang="en-US" sz="1600" cap="none" dirty="0"/>
              <a:t>Credits To Dr. </a:t>
            </a:r>
            <a:r>
              <a:rPr lang="en-US" sz="1600" cap="none" dirty="0" err="1"/>
              <a:t>Majdi</a:t>
            </a:r>
            <a:r>
              <a:rPr lang="en-US" sz="1600" cap="none" dirty="0"/>
              <a:t> </a:t>
            </a:r>
            <a:r>
              <a:rPr lang="en-US" sz="1600" cap="none" dirty="0" err="1"/>
              <a:t>Abdellatief</a:t>
            </a:r>
            <a:r>
              <a:rPr lang="en-US" sz="1600" cap="none" dirty="0"/>
              <a:t> For Some Of The Slides</a:t>
            </a:r>
          </a:p>
        </p:txBody>
      </p:sp>
    </p:spTree>
    <p:extLst>
      <p:ext uri="{BB962C8B-B14F-4D97-AF65-F5344CB8AC3E}">
        <p14:creationId xmlns:p14="http://schemas.microsoft.com/office/powerpoint/2010/main" val="2629571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C803B-8185-4863-BD82-73C6A011A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Hardware (H/W)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ED81C-116D-4BCA-81FE-C602047BA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Dr. Hazem Shehata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3D984-237C-479B-9DEB-25614D9A0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 202 - Basics of Programming and Algorithms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E7C6A-9F80-49BC-899A-FEB7433C8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7EA1D-B275-4A6F-AE23-3F2A9A816B1F}" type="slidenum">
              <a:rPr lang="en-US" smtClean="0"/>
              <a:t>10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0683BF3-FE21-498C-B3A4-02F53620D7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0" t="7375" r="2961" b="4533"/>
          <a:stretch/>
        </p:blipFill>
        <p:spPr bwMode="auto">
          <a:xfrm>
            <a:off x="1097280" y="2002195"/>
            <a:ext cx="5136664" cy="419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6C4F3BEF-1AE3-4202-836E-E2B806C51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160" y="2593959"/>
            <a:ext cx="4493323" cy="300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277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0A7AB-3596-450C-8B26-216288C59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Software (S/W)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F0535-B155-4C25-AEB1-A9056C2A7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System S/W: programs written for computer systems</a:t>
            </a:r>
          </a:p>
          <a:p>
            <a:pPr lvl="1"/>
            <a:r>
              <a:rPr lang="en-US" dirty="0"/>
              <a:t>Ex.: Operating systems, drivers, compilers, … etc.</a:t>
            </a:r>
          </a:p>
          <a:p>
            <a:pPr lvl="1"/>
            <a:r>
              <a:rPr lang="en-US" dirty="0"/>
              <a:t>Operating systems provide several essential services:</a:t>
            </a:r>
          </a:p>
          <a:p>
            <a:pPr lvl="2"/>
            <a:r>
              <a:rPr lang="en-US" dirty="0"/>
              <a:t>Loading/running application programs, allocating memory &amp; processor time, providing input &amp; output facilities, managing files.</a:t>
            </a:r>
          </a:p>
          <a:p>
            <a:r>
              <a:rPr lang="en-US" dirty="0"/>
              <a:t>Application S/W: programs written for computer users</a:t>
            </a:r>
          </a:p>
          <a:p>
            <a:pPr lvl="1"/>
            <a:r>
              <a:rPr lang="en-US" dirty="0"/>
              <a:t>Ex.: Word-processors, spreadsheets, … etc.</a:t>
            </a:r>
          </a:p>
          <a:p>
            <a:pPr lvl="1"/>
            <a:r>
              <a:rPr lang="en-US" dirty="0"/>
              <a:t>Application programs are written to solve problems or perform tasks on a computer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6BA1D-8574-4819-8E65-76B63EB37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Dr. Hazem Shehata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82258B-326A-47CF-91A2-79C1FED38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 202 - Basics of Programming and Algorithms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15472-EDC7-46FB-9218-6B3621E2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7EA1D-B275-4A6F-AE23-3F2A9A816B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57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E7849-20C5-4793-9842-A98581E9D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Layered view of the Computer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687216-6D23-4BCA-B2F8-8947D6EB14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4256" y="1846263"/>
            <a:ext cx="5863813" cy="402272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1AF1E-F851-4B71-AB7A-AD981303B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Dr. Hazem Shehata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4B74-6C9A-4E48-808C-B19263A8B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 202 - Basics of Programming and Algorithms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D6F65-1773-49A1-8EA7-5CDAD8AE5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7EA1D-B275-4A6F-AE23-3F2A9A816B1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227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1C0F3-4EA3-410F-ADFC-16E31885D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84980-5BFE-4A88-AC20-1BD98F6BD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Both system and application programs are written using programming languages.</a:t>
            </a:r>
          </a:p>
          <a:p>
            <a:r>
              <a:rPr lang="en-US" dirty="0"/>
              <a:t>A programming language is:</a:t>
            </a:r>
          </a:p>
          <a:p>
            <a:pPr lvl="1"/>
            <a:r>
              <a:rPr lang="en-US" dirty="0"/>
              <a:t>a special purpose language</a:t>
            </a:r>
          </a:p>
          <a:p>
            <a:pPr lvl="1"/>
            <a:r>
              <a:rPr lang="en-US" dirty="0"/>
              <a:t>with a set of rules and symbols used to construct a computer program to interact with computer.</a:t>
            </a:r>
          </a:p>
          <a:p>
            <a:r>
              <a:rPr lang="en-US" dirty="0"/>
              <a:t>There are hundreds of programming languages out there!!</a:t>
            </a:r>
          </a:p>
          <a:p>
            <a:pPr lvl="1"/>
            <a:r>
              <a:rPr lang="en-US" sz="2400" dirty="0">
                <a:hlinkClick r:id="rId2"/>
              </a:rPr>
              <a:t>https://en.wikipedia.org/wiki/List_of_programming_languages#A</a:t>
            </a: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BF4A6-841C-444C-8690-03F0D62C1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Dr. Hazem Shehata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85A61-BB60-47CF-B6B6-0CDE8C3D4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 202 - Basics of Programming and Algorithms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93FE6-3240-4A0E-B594-F949064A8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7EA1D-B275-4A6F-AE23-3F2A9A816B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449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69CE4-CE6D-434F-B672-A2CB83C2B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Language Generations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4CDBA-B484-4F62-A535-EF417F524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Programming languages have evolved over time.</a:t>
            </a:r>
          </a:p>
          <a:p>
            <a:r>
              <a:rPr lang="en-US" dirty="0"/>
              <a:t>Commonly classified to five generations: 1GL, 2GL, …, 5GL.</a:t>
            </a:r>
          </a:p>
          <a:p>
            <a:r>
              <a:rPr lang="en-US" dirty="0"/>
              <a:t>Earlier generations are closer to machine languages!</a:t>
            </a:r>
          </a:p>
          <a:p>
            <a:r>
              <a:rPr lang="en-US" dirty="0"/>
              <a:t>Later generations are closer to natural human languages!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C2D20-1FA0-480C-9601-1F9F54E06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Dr. Hazem Shehata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AA709-793B-4A1F-9269-990D97A26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 202 - Basics of Programming and Algorithms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495B2-7ED8-4F63-8721-625CE441D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7EA1D-B275-4A6F-AE23-3F2A9A816B1F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0D7F49-1E1E-4762-A486-AC3948878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105" y="4278490"/>
            <a:ext cx="67627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49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EBFCE-FF0E-4E6F-8F1E-71587C4E2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Generation Languages (1GL)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54813-D1B0-4BC4-A57C-CE811816D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725663"/>
          </a:xfrm>
        </p:spPr>
        <p:txBody>
          <a:bodyPr>
            <a:normAutofit/>
          </a:bodyPr>
          <a:lstStyle/>
          <a:p>
            <a:r>
              <a:rPr lang="en-US" dirty="0"/>
              <a:t>“1GL” term refers the </a:t>
            </a:r>
            <a:r>
              <a:rPr lang="en-US" dirty="0">
                <a:solidFill>
                  <a:schemeClr val="accent1"/>
                </a:solidFill>
              </a:rPr>
              <a:t>machine languages (ML)</a:t>
            </a:r>
            <a:r>
              <a:rPr lang="en-US" dirty="0"/>
              <a:t>.</a:t>
            </a:r>
          </a:p>
          <a:p>
            <a:r>
              <a:rPr lang="en-US" dirty="0"/>
              <a:t>Earliest computers were programmed using </a:t>
            </a:r>
            <a:r>
              <a:rPr lang="en-US" dirty="0">
                <a:solidFill>
                  <a:schemeClr val="accent1"/>
                </a:solidFill>
              </a:rPr>
              <a:t>machine code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Instructions are strings of 1’s and 0’s </a:t>
            </a:r>
            <a:r>
              <a:rPr lang="en-US" dirty="0">
                <a:sym typeface="Wingdings" panose="05000000000000000000" pitchFamily="2" charset="2"/>
              </a:rPr>
              <a:t> 1001101101010001</a:t>
            </a:r>
          </a:p>
          <a:p>
            <a:r>
              <a:rPr lang="en-US" dirty="0"/>
              <a:t>Programmers design their code by hand then transfer it to a computer by using a punch card or flicking switches.</a:t>
            </a:r>
          </a:p>
          <a:p>
            <a:r>
              <a:rPr lang="en-US" dirty="0"/>
              <a:t>No translation </a:t>
            </a:r>
            <a:r>
              <a:rPr lang="en-US" dirty="0">
                <a:sym typeface="Wingdings" panose="05000000000000000000" pitchFamily="2" charset="2"/>
              </a:rPr>
              <a:t> fast/efficient code!</a:t>
            </a:r>
            <a:endParaRPr lang="en-US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Hard to understand  hard to modify!</a:t>
            </a:r>
          </a:p>
          <a:p>
            <a:r>
              <a:rPr lang="en-US" dirty="0">
                <a:sym typeface="Wingdings" panose="05000000000000000000" pitchFamily="2" charset="2"/>
              </a:rPr>
              <a:t>Hardware dependent  unportable code!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41698-5D44-4676-A974-4EF852EA1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Dr. Hazem Shehata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12483-0004-4CED-9B0A-39BBFF9F5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 202 - Basics of Programming and Algorithms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0C983-8070-4D91-89A6-3C79D9BC9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7EA1D-B275-4A6F-AE23-3F2A9A816B1F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C6190E-1809-4FDE-B695-585C75ACA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1703" y="4389900"/>
            <a:ext cx="2359566" cy="1803646"/>
          </a:xfrm>
          <a:prstGeom prst="rect">
            <a:avLst/>
          </a:prstGeom>
        </p:spPr>
      </p:pic>
      <p:pic>
        <p:nvPicPr>
          <p:cNvPr id="9" name="Graphic 8" descr="Thumbs up sign">
            <a:extLst>
              <a:ext uri="{FF2B5EF4-FFF2-40B4-BE49-F238E27FC236}">
                <a16:creationId xmlns:a16="http://schemas.microsoft.com/office/drawing/2014/main" id="{D59D1F25-32A2-4D27-9BD5-5DFBB53A0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295" y="4572000"/>
            <a:ext cx="488005" cy="488005"/>
          </a:xfrm>
          <a:prstGeom prst="rect">
            <a:avLst/>
          </a:prstGeom>
        </p:spPr>
      </p:pic>
      <p:pic>
        <p:nvPicPr>
          <p:cNvPr id="10" name="Graphic 9" descr="Thumbs up sign">
            <a:extLst>
              <a:ext uri="{FF2B5EF4-FFF2-40B4-BE49-F238E27FC236}">
                <a16:creationId xmlns:a16="http://schemas.microsoft.com/office/drawing/2014/main" id="{4B154B9C-DFF3-47BD-8611-2FAAC1459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578295" y="5197620"/>
            <a:ext cx="488005" cy="488005"/>
          </a:xfrm>
          <a:prstGeom prst="rect">
            <a:avLst/>
          </a:prstGeom>
        </p:spPr>
      </p:pic>
      <p:pic>
        <p:nvPicPr>
          <p:cNvPr id="11" name="Graphic 10" descr="Thumbs up sign">
            <a:extLst>
              <a:ext uri="{FF2B5EF4-FFF2-40B4-BE49-F238E27FC236}">
                <a16:creationId xmlns:a16="http://schemas.microsoft.com/office/drawing/2014/main" id="{A1F88505-3D81-461B-A6C4-D3811EB26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578295" y="5823240"/>
            <a:ext cx="488005" cy="48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5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0268-F9C1-4A04-A940-892B51A8A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Generation Languages (2GL)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604DC-306C-49B9-B133-51AA5C52E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50135"/>
          </a:xfrm>
        </p:spPr>
        <p:txBody>
          <a:bodyPr>
            <a:normAutofit/>
          </a:bodyPr>
          <a:lstStyle/>
          <a:p>
            <a:r>
              <a:rPr lang="en-US" dirty="0"/>
              <a:t>“2GL” term refers the </a:t>
            </a:r>
            <a:r>
              <a:rPr lang="en-US" dirty="0">
                <a:solidFill>
                  <a:schemeClr val="accent1"/>
                </a:solidFill>
              </a:rPr>
              <a:t>assembly languages (AL)</a:t>
            </a:r>
            <a:r>
              <a:rPr lang="en-US" dirty="0"/>
              <a:t>.</a:t>
            </a:r>
          </a:p>
          <a:p>
            <a:r>
              <a:rPr lang="en-US" dirty="0"/>
              <a:t>Assembly instructions use symbolic names (mnemonics).</a:t>
            </a:r>
          </a:p>
          <a:p>
            <a:pPr lvl="1"/>
            <a:r>
              <a:rPr lang="en-US" dirty="0"/>
              <a:t>Ex.: </a:t>
            </a:r>
            <a:r>
              <a:rPr lang="en-US" dirty="0">
                <a:latin typeface="Consolas" panose="020B0609020204030204" pitchFamily="49" charset="0"/>
              </a:rPr>
              <a:t>ADD #5</a:t>
            </a:r>
            <a:r>
              <a:rPr lang="en-US" dirty="0"/>
              <a:t>.</a:t>
            </a:r>
          </a:p>
          <a:p>
            <a:r>
              <a:rPr lang="en-US" dirty="0"/>
              <a:t>AL programs are translated to ML by </a:t>
            </a:r>
            <a:r>
              <a:rPr lang="en-US" dirty="0">
                <a:solidFill>
                  <a:schemeClr val="accent1"/>
                </a:solidFill>
              </a:rPr>
              <a:t>assembler</a:t>
            </a:r>
            <a:r>
              <a:rPr lang="en-US" dirty="0"/>
              <a:t>.</a:t>
            </a:r>
          </a:p>
          <a:p>
            <a:r>
              <a:rPr lang="en-US" dirty="0"/>
              <a:t>Simple translation </a:t>
            </a:r>
            <a:r>
              <a:rPr lang="en-US" dirty="0">
                <a:sym typeface="Wingdings" panose="05000000000000000000" pitchFamily="2" charset="2"/>
              </a:rPr>
              <a:t> fast/efficient code!</a:t>
            </a:r>
            <a:endParaRPr lang="en-US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Easier to understand (compared to 1GL)!</a:t>
            </a:r>
          </a:p>
          <a:p>
            <a:r>
              <a:rPr lang="en-US" dirty="0">
                <a:sym typeface="Wingdings" panose="05000000000000000000" pitchFamily="2" charset="2"/>
              </a:rPr>
              <a:t>Hardware dependent  unportable code!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75E44-4636-4DBC-BC4C-352524814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Dr. Hazem Shehata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A764B-C163-4618-96F4-B808F6008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 202 - Basics of Programming and Algorithms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D6F04-57E4-4619-8861-6A60803C3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7EA1D-B275-4A6F-AE23-3F2A9A816B1F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0B483F-12CC-462D-B806-21A02070B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3864" y="4217970"/>
            <a:ext cx="3238500" cy="1581150"/>
          </a:xfrm>
          <a:prstGeom prst="rect">
            <a:avLst/>
          </a:prstGeom>
        </p:spPr>
      </p:pic>
      <p:pic>
        <p:nvPicPr>
          <p:cNvPr id="8" name="Graphic 7" descr="Thumbs up sign">
            <a:extLst>
              <a:ext uri="{FF2B5EF4-FFF2-40B4-BE49-F238E27FC236}">
                <a16:creationId xmlns:a16="http://schemas.microsoft.com/office/drawing/2014/main" id="{F2B104CD-F6BA-4341-A4B6-0E45E879D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3285" y="4119835"/>
            <a:ext cx="488005" cy="488005"/>
          </a:xfrm>
          <a:prstGeom prst="rect">
            <a:avLst/>
          </a:prstGeom>
        </p:spPr>
      </p:pic>
      <p:pic>
        <p:nvPicPr>
          <p:cNvPr id="10" name="Graphic 9" descr="Thumbs up sign">
            <a:extLst>
              <a:ext uri="{FF2B5EF4-FFF2-40B4-BE49-F238E27FC236}">
                <a16:creationId xmlns:a16="http://schemas.microsoft.com/office/drawing/2014/main" id="{7EFC0256-BC86-4CC9-BDB2-CCAAFF91A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593285" y="5371075"/>
            <a:ext cx="488005" cy="488005"/>
          </a:xfrm>
          <a:prstGeom prst="rect">
            <a:avLst/>
          </a:prstGeom>
        </p:spPr>
      </p:pic>
      <p:pic>
        <p:nvPicPr>
          <p:cNvPr id="11" name="Graphic 10" descr="Thumbs up sign">
            <a:extLst>
              <a:ext uri="{FF2B5EF4-FFF2-40B4-BE49-F238E27FC236}">
                <a16:creationId xmlns:a16="http://schemas.microsoft.com/office/drawing/2014/main" id="{F2D31050-5EB0-475C-B317-2E8640332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3285" y="4718630"/>
            <a:ext cx="488005" cy="48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33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73BF5-391B-42D7-A0E0-06205BC6F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Generation Languages (3GL)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F97DD-3901-43E9-ABFB-5F412DEF5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390174"/>
          </a:xfrm>
        </p:spPr>
        <p:txBody>
          <a:bodyPr>
            <a:normAutofit/>
          </a:bodyPr>
          <a:lstStyle/>
          <a:p>
            <a:r>
              <a:rPr lang="en-US" dirty="0"/>
              <a:t>“3GL” term refers the </a:t>
            </a:r>
            <a:r>
              <a:rPr lang="en-US" dirty="0">
                <a:solidFill>
                  <a:schemeClr val="accent1"/>
                </a:solidFill>
              </a:rPr>
              <a:t>high-level languages (HLL)</a:t>
            </a:r>
            <a:r>
              <a:rPr lang="en-US" dirty="0"/>
              <a:t>.</a:t>
            </a:r>
          </a:p>
          <a:p>
            <a:r>
              <a:rPr lang="en-US" dirty="0"/>
              <a:t>Support many programmer-friendly features</a:t>
            </a:r>
          </a:p>
          <a:p>
            <a:pPr lvl="1"/>
            <a:r>
              <a:rPr lang="en-US" dirty="0"/>
              <a:t>Ex.: variables, conditionals, loops, functions, … etc.</a:t>
            </a:r>
          </a:p>
          <a:p>
            <a:r>
              <a:rPr lang="en-US" dirty="0"/>
              <a:t>HLL </a:t>
            </a:r>
            <a:r>
              <a:rPr lang="en-US" dirty="0" err="1"/>
              <a:t>prog.’s</a:t>
            </a:r>
            <a:r>
              <a:rPr lang="en-US" dirty="0"/>
              <a:t> are translated to ML by </a:t>
            </a:r>
            <a:r>
              <a:rPr lang="en-US" dirty="0">
                <a:solidFill>
                  <a:schemeClr val="accent1"/>
                </a:solidFill>
              </a:rPr>
              <a:t>compiler</a:t>
            </a:r>
            <a:r>
              <a:rPr lang="en-US" dirty="0"/>
              <a:t> or </a:t>
            </a:r>
            <a:r>
              <a:rPr lang="en-US" dirty="0">
                <a:solidFill>
                  <a:schemeClr val="accent1"/>
                </a:solidFill>
              </a:rPr>
              <a:t>interpreter</a:t>
            </a:r>
            <a:r>
              <a:rPr lang="en-US" dirty="0"/>
              <a:t>.</a:t>
            </a:r>
          </a:p>
          <a:p>
            <a:r>
              <a:rPr lang="en-US" dirty="0"/>
              <a:t>Slower/bigger programs (compared to 2GL)</a:t>
            </a:r>
          </a:p>
          <a:p>
            <a:r>
              <a:rPr lang="en-US" dirty="0">
                <a:sym typeface="Wingdings" panose="05000000000000000000" pitchFamily="2" charset="2"/>
              </a:rPr>
              <a:t>Easier to understand (compared to 2GL)!</a:t>
            </a:r>
          </a:p>
          <a:p>
            <a:r>
              <a:rPr lang="en-US" dirty="0">
                <a:sym typeface="Wingdings" panose="05000000000000000000" pitchFamily="2" charset="2"/>
              </a:rPr>
              <a:t>Hardware independent  portable code!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FFC98-4EC6-440A-97F5-8CDAB4E74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Dr. Hazem Shehata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0742A-2608-4CBC-8A88-B83DA4800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 202 - Basics of Programming and Algorithms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358EE-E8E7-4F63-AB38-F2E82640C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7EA1D-B275-4A6F-AE23-3F2A9A816B1F}" type="slidenum">
              <a:rPr lang="en-US" smtClean="0"/>
              <a:t>17</a:t>
            </a:fld>
            <a:endParaRPr lang="en-US"/>
          </a:p>
        </p:txBody>
      </p:sp>
      <p:pic>
        <p:nvPicPr>
          <p:cNvPr id="7" name="Graphic 6" descr="Thumbs up sign">
            <a:extLst>
              <a:ext uri="{FF2B5EF4-FFF2-40B4-BE49-F238E27FC236}">
                <a16:creationId xmlns:a16="http://schemas.microsoft.com/office/drawing/2014/main" id="{6C1CD4C7-0C4B-4101-B6EC-95FCA6E83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593285" y="4119835"/>
            <a:ext cx="488005" cy="488005"/>
          </a:xfrm>
          <a:prstGeom prst="rect">
            <a:avLst/>
          </a:prstGeom>
        </p:spPr>
      </p:pic>
      <p:pic>
        <p:nvPicPr>
          <p:cNvPr id="8" name="Graphic 7" descr="Thumbs up sign">
            <a:extLst>
              <a:ext uri="{FF2B5EF4-FFF2-40B4-BE49-F238E27FC236}">
                <a16:creationId xmlns:a16="http://schemas.microsoft.com/office/drawing/2014/main" id="{34E097E1-74D0-48FC-92DC-451747013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285" y="5371075"/>
            <a:ext cx="488005" cy="488005"/>
          </a:xfrm>
          <a:prstGeom prst="rect">
            <a:avLst/>
          </a:prstGeom>
        </p:spPr>
      </p:pic>
      <p:pic>
        <p:nvPicPr>
          <p:cNvPr id="9" name="Graphic 8" descr="Thumbs up sign">
            <a:extLst>
              <a:ext uri="{FF2B5EF4-FFF2-40B4-BE49-F238E27FC236}">
                <a16:creationId xmlns:a16="http://schemas.microsoft.com/office/drawing/2014/main" id="{F1F6261B-1514-4129-A407-1E7CB7FED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285" y="4718630"/>
            <a:ext cx="488005" cy="4880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A31DC5-8B52-4CB9-9022-DC7CB3C85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6248" y="4285139"/>
            <a:ext cx="2457450" cy="14859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2B59B68-0ACE-40BE-A823-749CBB90DB04}"/>
              </a:ext>
            </a:extLst>
          </p:cNvPr>
          <p:cNvSpPr/>
          <p:nvPr/>
        </p:nvSpPr>
        <p:spPr>
          <a:xfrm>
            <a:off x="10088380" y="1973254"/>
            <a:ext cx="1535318" cy="11992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Examples:</a:t>
            </a: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C, C++ ,Java, Python, … etc. </a:t>
            </a:r>
          </a:p>
        </p:txBody>
      </p:sp>
    </p:spTree>
    <p:extLst>
      <p:ext uri="{BB962C8B-B14F-4D97-AF65-F5344CB8AC3E}">
        <p14:creationId xmlns:p14="http://schemas.microsoft.com/office/powerpoint/2010/main" val="2495376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D1C5-37C8-4367-B8CE-BA17586CE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Assembler vs. Compiler vs. Interpreter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C402FD0-2157-4EB0-BE22-48200707C4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3232865"/>
              </p:ext>
            </p:extLst>
          </p:nvPr>
        </p:nvGraphicFramePr>
        <p:xfrm>
          <a:off x="1097280" y="1992109"/>
          <a:ext cx="10058397" cy="341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584555484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2848962401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2541757336"/>
                    </a:ext>
                  </a:extLst>
                </a:gridCol>
              </a:tblGrid>
              <a:tr h="37608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Assembler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Compiler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Interpreter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35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Converts form</a:t>
                      </a:r>
                    </a:p>
                    <a:p>
                      <a:pPr algn="ctr"/>
                      <a:r>
                        <a:rPr lang="en-US" sz="2800" dirty="0"/>
                        <a:t>AL to ML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Converts from</a:t>
                      </a:r>
                    </a:p>
                    <a:p>
                      <a:pPr algn="ctr"/>
                      <a:r>
                        <a:rPr lang="en-US" sz="2800" dirty="0"/>
                        <a:t>HLL to ML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18095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Converts whole</a:t>
                      </a:r>
                    </a:p>
                    <a:p>
                      <a:pPr algn="ctr"/>
                      <a:r>
                        <a:rPr lang="en-US" sz="2800" dirty="0"/>
                        <a:t>program at once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Coverts program</a:t>
                      </a:r>
                    </a:p>
                    <a:p>
                      <a:pPr algn="ctr"/>
                      <a:r>
                        <a:rPr lang="en-US" sz="2800" dirty="0"/>
                        <a:t>line by 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105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Used in assembly languages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Used in Java, C, C++, … 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Used in Python, Ruby, PHP, …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582279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4403C-1001-4209-821E-ECEDEF274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Dr. Hazem Shehata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A84B1-D02B-484D-BFA7-3EE388EC5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 202 - Basics of Programming and Algorithms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ACC1A-1DFB-4B97-BF23-7F0E8ACC6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7EA1D-B275-4A6F-AE23-3F2A9A816B1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69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919EA-21AF-45AD-B5C1-CDC65227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Fourth Generation Languages (4GL)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48714-FA60-415B-85D3-F32132DFD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Designed to be closer to natural languages than a 3GL.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Ex.</a:t>
            </a:r>
            <a:r>
              <a:rPr lang="en-US" dirty="0"/>
              <a:t>: </a:t>
            </a:r>
            <a:r>
              <a:rPr lang="en-US" sz="2000" b="1" dirty="0">
                <a:solidFill>
                  <a:srgbClr val="0070C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SELECT</a:t>
            </a:r>
            <a:r>
              <a:rPr lang="en-US" sz="2000" dirty="0">
                <a:highlight>
                  <a:srgbClr val="C0C0C0"/>
                </a:highlight>
                <a:latin typeface="Consolas" panose="020B0609020204030204" pitchFamily="49" charset="0"/>
              </a:rPr>
              <a:t> Name, </a:t>
            </a:r>
            <a:r>
              <a:rPr lang="en-US" sz="2000" dirty="0" err="1">
                <a:highlight>
                  <a:srgbClr val="C0C0C0"/>
                </a:highlight>
                <a:latin typeface="Consolas" panose="020B0609020204030204" pitchFamily="49" charset="0"/>
              </a:rPr>
              <a:t>DoB</a:t>
            </a:r>
            <a:r>
              <a:rPr lang="en-US" sz="2000" dirty="0"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FROM</a:t>
            </a:r>
            <a:r>
              <a:rPr lang="en-US" sz="2000" dirty="0"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highlight>
                  <a:srgbClr val="C0C0C0"/>
                </a:highlight>
                <a:latin typeface="Consolas" panose="020B0609020204030204" pitchFamily="49" charset="0"/>
              </a:rPr>
              <a:t>StudentsTable</a:t>
            </a:r>
            <a:r>
              <a:rPr lang="en-US" sz="2000" dirty="0"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WHERE</a:t>
            </a:r>
            <a:r>
              <a:rPr lang="en-US" sz="2000" dirty="0">
                <a:highlight>
                  <a:srgbClr val="C0C0C0"/>
                </a:highlight>
                <a:latin typeface="Consolas" panose="020B0609020204030204" pitchFamily="49" charset="0"/>
              </a:rPr>
              <a:t> Grades&gt;60;</a:t>
            </a:r>
            <a:endParaRPr lang="en-US" dirty="0">
              <a:highlight>
                <a:srgbClr val="C0C0C0"/>
              </a:highlight>
              <a:latin typeface="Consolas" panose="020B0609020204030204" pitchFamily="49" charset="0"/>
            </a:endParaRPr>
          </a:p>
          <a:p>
            <a:r>
              <a:rPr lang="en-US" dirty="0"/>
              <a:t> Contains built-in support for:  database management, report generation, mathematical optimization, GUI development, or web development.</a:t>
            </a:r>
          </a:p>
          <a:p>
            <a:r>
              <a:rPr lang="en-US" dirty="0"/>
              <a:t>Examples: SQL, Oracle Reports, </a:t>
            </a:r>
            <a:r>
              <a:rPr lang="en-US" dirty="0" err="1"/>
              <a:t>Matlab</a:t>
            </a:r>
            <a:r>
              <a:rPr lang="en-US" dirty="0"/>
              <a:t>, … etc.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CDE7F-6918-4AA2-BFB2-49F7EB751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Dr. Hazem Shehata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735F0-0194-45D8-BBE3-2E9DDEDBD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 202 - Basics of Programming and Algorithms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06B290-5065-4D3F-A9B7-239A2C578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7EA1D-B275-4A6F-AE23-3F2A9A816B1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594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EB3A8-E817-4575-9988-F2A4EA435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Teaching Staff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8C9AD-FEEF-429F-821D-9A8A24EC6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Lectures (Sunday 8:00am – 10:00am):</a:t>
            </a:r>
          </a:p>
          <a:p>
            <a:pPr lvl="1"/>
            <a:r>
              <a:rPr lang="en-US" dirty="0"/>
              <a:t>Name: Hazem Ibrahim Shehata</a:t>
            </a:r>
          </a:p>
          <a:p>
            <a:pPr lvl="1"/>
            <a:r>
              <a:rPr lang="en-US" dirty="0"/>
              <a:t>Office: Room #2526, Colleges Building</a:t>
            </a:r>
          </a:p>
          <a:p>
            <a:pPr lvl="1"/>
            <a:r>
              <a:rPr lang="en-US" dirty="0"/>
              <a:t>Email: hshehata@su.edu.sa</a:t>
            </a:r>
          </a:p>
          <a:p>
            <a:r>
              <a:rPr lang="en-US" dirty="0"/>
              <a:t>Labs (????? ??:??pm – ??:??pm):</a:t>
            </a:r>
          </a:p>
          <a:p>
            <a:pPr lvl="1"/>
            <a:r>
              <a:rPr lang="en-US" dirty="0"/>
              <a:t>Name: Nayyar Khan</a:t>
            </a:r>
          </a:p>
          <a:p>
            <a:pPr lvl="1"/>
            <a:r>
              <a:rPr lang="en-US" dirty="0"/>
              <a:t>Office: Room #2511, Colleges Building</a:t>
            </a:r>
          </a:p>
          <a:p>
            <a:pPr lvl="1"/>
            <a:r>
              <a:rPr lang="en-US" dirty="0"/>
              <a:t>Email: nayyar@su.edu.sa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A875A-0D2A-445B-A676-6ADF8EB50D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/>
              <a:t>Dr. Hazem Shehata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754EA-F3B5-4C14-B6F0-8FDBE9904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/>
              <a:t>CSC 202 - Basics of Programming and Algorithms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819EB-8505-419C-9020-5C3B41592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8AA7EA1D-B275-4A6F-AE23-3F2A9A816B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354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919EA-21AF-45AD-B5C1-CDC65227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Fifth Generation Languages (5GL)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48714-FA60-415B-85D3-F32132DFD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Designed to make computer solve a given problem without the programmer!</a:t>
            </a:r>
          </a:p>
          <a:p>
            <a:pPr lvl="1"/>
            <a:r>
              <a:rPr lang="en-US" dirty="0"/>
              <a:t>Programmer defines problem constraints rather than algorithm.</a:t>
            </a:r>
          </a:p>
          <a:p>
            <a:r>
              <a:rPr lang="en-US" dirty="0"/>
              <a:t>Used mainly in artificial intelligence research.</a:t>
            </a:r>
          </a:p>
          <a:p>
            <a:r>
              <a:rPr lang="en-US" dirty="0"/>
              <a:t>Examples: OPS5 and Mercury.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CDE7F-6918-4AA2-BFB2-49F7EB751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Dr. Hazem Shehata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735F0-0194-45D8-BBE3-2E9DDEDBD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 202 - Basics of Programming and Algorithms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06B290-5065-4D3F-A9B7-239A2C578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7EA1D-B275-4A6F-AE23-3F2A9A816B1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685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E5816-2344-4063-BE78-9447DE291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Language to learn?!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661F0-6680-4E05-80FD-00A29A0E7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Dr. Hazem Shehata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CD184B-6D5F-4EF5-AAAD-1E4254D80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 202 - Basics of Programming and Algorithms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300B9-DAE0-4473-9EBD-73B910CCD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7EA1D-B275-4A6F-AE23-3F2A9A816B1F}" type="slidenum">
              <a:rPr lang="en-US" smtClean="0"/>
              <a:t>21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1EF29D3-38D4-447F-B29F-2CEB804E1CA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30" y="2368441"/>
            <a:ext cx="3106721" cy="334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40E499-739F-4601-AF94-D8B3C1E24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720" y="2368441"/>
            <a:ext cx="8018460" cy="334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57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98B97-38D0-43F5-93E7-AA6F15469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Dr. Hazem Shehata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D5BB2-89C5-4518-A87F-9C0E8A42B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 202 - Basics of Programming and Algorithms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4A3236-64D0-43F1-AEB5-2F8F3DF14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7EA1D-B275-4A6F-AE23-3F2A9A816B1F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699B30-DAE7-4A12-9828-1D10D201F0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097" y="0"/>
            <a:ext cx="8869806" cy="630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13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D9D6D-E5E5-4824-B728-347D0EA1B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BFB62-1337-4E89-9AB3-2A1F08BCE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845733"/>
            <a:ext cx="9155992" cy="4435145"/>
          </a:xfrm>
        </p:spPr>
        <p:txBody>
          <a:bodyPr>
            <a:normAutofit/>
          </a:bodyPr>
          <a:lstStyle/>
          <a:p>
            <a:r>
              <a:rPr lang="en-US" dirty="0"/>
              <a:t>Course website:</a:t>
            </a:r>
          </a:p>
          <a:p>
            <a:pPr lvl="1"/>
            <a:r>
              <a:rPr lang="en-US" dirty="0"/>
              <a:t>SULMS </a:t>
            </a:r>
            <a:r>
              <a:rPr lang="en-US" dirty="0">
                <a:sym typeface="Wingdings" panose="05000000000000000000" pitchFamily="2" charset="2"/>
              </a:rPr>
              <a:t></a:t>
            </a:r>
            <a:r>
              <a:rPr lang="en-US" dirty="0"/>
              <a:t> </a:t>
            </a:r>
            <a:r>
              <a:rPr lang="en-US" sz="2400" dirty="0">
                <a:hlinkClick r:id="rId2"/>
              </a:rPr>
              <a:t>https://sulms.su.edu.sa/course/view.php?id=411</a:t>
            </a:r>
            <a:endParaRPr lang="en-US" dirty="0"/>
          </a:p>
          <a:p>
            <a:pPr lvl="1"/>
            <a:r>
              <a:rPr lang="en-US" dirty="0"/>
              <a:t>Self-enrolment is open for 1 week!</a:t>
            </a:r>
          </a:p>
          <a:p>
            <a:r>
              <a:rPr lang="en-US" dirty="0"/>
              <a:t>Textbooks:</a:t>
            </a:r>
          </a:p>
          <a:p>
            <a:pPr lvl="1"/>
            <a:r>
              <a:rPr lang="en-US" dirty="0"/>
              <a:t>O. </a:t>
            </a:r>
            <a:r>
              <a:rPr lang="en-US" dirty="0" err="1"/>
              <a:t>Embarak</a:t>
            </a:r>
            <a:r>
              <a:rPr lang="en-US" dirty="0"/>
              <a:t>, Data Analysis and Visualization Using Python, 1st ed., </a:t>
            </a:r>
            <a:r>
              <a:rPr lang="en-US" dirty="0" err="1"/>
              <a:t>Apress</a:t>
            </a:r>
            <a:r>
              <a:rPr lang="en-US" dirty="0"/>
              <a:t>, 2018.</a:t>
            </a:r>
          </a:p>
          <a:p>
            <a:pPr lvl="1"/>
            <a:r>
              <a:rPr lang="en-US" dirty="0"/>
              <a:t>P. </a:t>
            </a:r>
            <a:r>
              <a:rPr lang="en-US" dirty="0" err="1"/>
              <a:t>Gries</a:t>
            </a:r>
            <a:r>
              <a:rPr lang="en-US" dirty="0"/>
              <a:t>, J. Campbell and J. </a:t>
            </a:r>
            <a:r>
              <a:rPr lang="en-US" dirty="0" err="1"/>
              <a:t>Montojo</a:t>
            </a:r>
            <a:r>
              <a:rPr lang="en-US" dirty="0"/>
              <a:t>, Practical Programming: An Introduction to Computer Science Using Python 3, 2nd ed., The Pragmatic Programmers, 2013.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3687C5-3342-4AC3-B0A6-56B41D7A4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4019" y="3117951"/>
            <a:ext cx="1063568" cy="16128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3D30DF-3C61-4AAD-A490-BC623EAB9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4019" y="4871803"/>
            <a:ext cx="1059601" cy="12704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F3C78-41D5-4315-90B9-472F2014B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Dr. Hazem Shehata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FA100-BF5A-40DB-B472-FC55BB1F5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 202 - Basics of Programming and Algorithms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C6A8D4-ED53-4BB9-A005-D369535C4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7EA1D-B275-4A6F-AE23-3F2A9A816B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453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CFF2E-632D-4A78-8D9D-29EAB2F5D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Info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EE05D-37E5-400F-8754-894D1A2CA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Tools</a:t>
            </a:r>
          </a:p>
          <a:p>
            <a:pPr lvl="1"/>
            <a:r>
              <a:rPr lang="en-US" dirty="0"/>
              <a:t>Python 3.7</a:t>
            </a:r>
          </a:p>
          <a:p>
            <a:pPr lvl="2"/>
            <a:r>
              <a:rPr lang="en-US" dirty="0"/>
              <a:t>Python Interpreter and IDLE IDE. </a:t>
            </a:r>
          </a:p>
          <a:p>
            <a:pPr lvl="2"/>
            <a:r>
              <a:rPr lang="en-US" dirty="0"/>
              <a:t>Download: </a:t>
            </a:r>
            <a:r>
              <a:rPr lang="en-US" dirty="0">
                <a:hlinkClick r:id="rId2"/>
              </a:rPr>
              <a:t>https://www.python.org/downloads/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91AAA-9DC4-4E08-A830-8A10C49E3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Dr. Hazem Shehata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3FE3F-936B-487E-A925-45F52F395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 202 - Basics of Programming and Algorithms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55EDB-6871-4B88-838D-5F5B6B4BF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7EA1D-B275-4A6F-AE23-3F2A9A816B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989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CFF2E-632D-4A78-8D9D-29EAB2F5D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Info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EE05D-37E5-400F-8754-894D1A2CA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EC3FA02-7AF4-4A2A-9574-87DEDB970A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665754"/>
              </p:ext>
            </p:extLst>
          </p:nvPr>
        </p:nvGraphicFramePr>
        <p:xfrm>
          <a:off x="1097280" y="2543539"/>
          <a:ext cx="10058400" cy="320040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5018708">
                  <a:extLst>
                    <a:ext uri="{9D8B030D-6E8A-4147-A177-3AD203B41FA5}">
                      <a16:colId xmlns:a16="http://schemas.microsoft.com/office/drawing/2014/main" val="1191534460"/>
                    </a:ext>
                  </a:extLst>
                </a:gridCol>
                <a:gridCol w="2519846">
                  <a:extLst>
                    <a:ext uri="{9D8B030D-6E8A-4147-A177-3AD203B41FA5}">
                      <a16:colId xmlns:a16="http://schemas.microsoft.com/office/drawing/2014/main" val="3251928497"/>
                    </a:ext>
                  </a:extLst>
                </a:gridCol>
                <a:gridCol w="2519846">
                  <a:extLst>
                    <a:ext uri="{9D8B030D-6E8A-4147-A177-3AD203B41FA5}">
                      <a16:colId xmlns:a16="http://schemas.microsoft.com/office/drawing/2014/main" val="273317057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Course  Work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Grade Distribution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43401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Midterm Exam (1)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20pt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60pt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619108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Midterm Exam (2)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20pt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305214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Lab Exam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10pt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4132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Quizzes, Assignments, Project, … etc.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10pt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57312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Final Exam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40pt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32413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Total Points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100pt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995948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8BA58-B340-4883-B61C-8975ED434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Dr. Hazem Shehata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A86A3-6C41-4E9A-8181-5DFD5DED8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 202 - Basics of Programming and Algorithms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CB277E-2A3C-4786-B17B-9867288AF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7EA1D-B275-4A6F-AE23-3F2A9A816B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1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E3E93-9117-4872-B8D3-F1EFE040F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04752-7B19-4FDF-8D53-6C29ECBA4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Programming and Algorithms</a:t>
            </a:r>
          </a:p>
          <a:p>
            <a:pPr lvl="1"/>
            <a:r>
              <a:rPr lang="en-US" dirty="0"/>
              <a:t>History, types, generations, algorithms, flow charts, pseudocode, … etc. </a:t>
            </a:r>
          </a:p>
          <a:p>
            <a:r>
              <a:rPr lang="en-US" dirty="0"/>
              <a:t>Python Fundamentals</a:t>
            </a:r>
          </a:p>
          <a:p>
            <a:pPr lvl="1"/>
            <a:r>
              <a:rPr lang="en-US" dirty="0"/>
              <a:t>Types, expressions, functions, modules, data structures (strings, lists, sets, dictionaries), conditionals, repetitions, … etc.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058F3-001E-46C3-B768-DB336A448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Dr. Hazem Shehata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1C62E-5A44-4AB2-B504-273D927E9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 202 - Basics of Programming and Algorithms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2FD36-8D9D-4FBB-8F62-4DFA5F1FF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7EA1D-B275-4A6F-AE23-3F2A9A816B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04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0B9D6-9EE5-4276-95B5-EB2082A78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B115C-AC40-44C2-9959-9A8A09DC1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61405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1950's</a:t>
            </a:r>
          </a:p>
          <a:p>
            <a:pPr lvl="1"/>
            <a:r>
              <a:rPr lang="en-US" dirty="0"/>
              <a:t>Large devices, accessible to few people</a:t>
            </a:r>
          </a:p>
          <a:p>
            <a:r>
              <a:rPr lang="en-US" dirty="0"/>
              <a:t>1960's</a:t>
            </a:r>
          </a:p>
          <a:p>
            <a:pPr lvl="1"/>
            <a:r>
              <a:rPr lang="en-US" dirty="0"/>
              <a:t>Commercial usage emerges</a:t>
            </a:r>
          </a:p>
          <a:p>
            <a:pPr lvl="1"/>
            <a:r>
              <a:rPr lang="en-US" dirty="0"/>
              <a:t>Operated by experts</a:t>
            </a:r>
          </a:p>
          <a:p>
            <a:r>
              <a:rPr lang="en-US" dirty="0"/>
              <a:t>1970’s</a:t>
            </a:r>
          </a:p>
          <a:p>
            <a:pPr lvl="1"/>
            <a:r>
              <a:rPr lang="en-US" dirty="0"/>
              <a:t>Computers cheaper, smaller</a:t>
            </a:r>
          </a:p>
          <a:p>
            <a:r>
              <a:rPr lang="en-US" dirty="0"/>
              <a:t>1990's</a:t>
            </a:r>
          </a:p>
          <a:p>
            <a:pPr lvl="1"/>
            <a:r>
              <a:rPr lang="en-US" dirty="0"/>
              <a:t>Computers fast, small, inexpensive</a:t>
            </a:r>
          </a:p>
          <a:p>
            <a:pPr lvl="1"/>
            <a:r>
              <a:rPr lang="en-US" dirty="0"/>
              <a:t>Owned and used by many people</a:t>
            </a:r>
          </a:p>
          <a:p>
            <a:pPr lvl="1"/>
            <a:r>
              <a:rPr lang="en-US" dirty="0"/>
              <a:t>This is because programming has become easier!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EABF9-F703-478E-9BD1-25DD8F58D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Dr. Hazem Shehata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8EB22-0C59-4EE4-A79A-E3B4B80BF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 202 - Basics of Programming and Algorithms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2B8AD-062E-4A1D-B546-FCC66E5CC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7EA1D-B275-4A6F-AE23-3F2A9A816B1F}" type="slidenum">
              <a:rPr lang="en-US" smtClean="0"/>
              <a:t>7</a:t>
            </a:fld>
            <a:endParaRPr lang="en-US"/>
          </a:p>
        </p:txBody>
      </p:sp>
      <p:pic>
        <p:nvPicPr>
          <p:cNvPr id="2050" name="Picture 2" descr="ENIAC computer">
            <a:extLst>
              <a:ext uri="{FF2B5EF4-FFF2-40B4-BE49-F238E27FC236}">
                <a16:creationId xmlns:a16="http://schemas.microsoft.com/office/drawing/2014/main" id="{963C512D-A397-45E3-B753-C98CE4D746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29"/>
          <a:stretch/>
        </p:blipFill>
        <p:spPr bwMode="auto">
          <a:xfrm>
            <a:off x="8766820" y="1852677"/>
            <a:ext cx="2388860" cy="224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esktop computer, laptop, 2-in-1 PC.">
            <a:extLst>
              <a:ext uri="{FF2B5EF4-FFF2-40B4-BE49-F238E27FC236}">
                <a16:creationId xmlns:a16="http://schemas.microsoft.com/office/drawing/2014/main" id="{3FB48585-5D32-41C9-8AAA-040BEA74E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10" y="4236926"/>
            <a:ext cx="1532096" cy="204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892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82451-B88F-432D-ADEF-A9790527E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computer?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67599-C9C3-4365-B852-597EA519F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is an electronic device that manipulates information and/or data.</a:t>
            </a:r>
          </a:p>
          <a:p>
            <a:r>
              <a:rPr lang="en-US" dirty="0"/>
              <a:t>Information and/or data enters the computer as input, and then processed to produce output.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C20DE-2CF1-4C49-BC57-6668F465E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Dr. Hazem Shehata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EA4DC-0936-4D1E-9114-62788F5F5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 202 - Basics of Programming and Algorithms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19C5E-8031-4483-8BDE-4A61CCA2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7EA1D-B275-4A6F-AE23-3F2A9A816B1F}" type="slidenum">
              <a:rPr lang="en-US" smtClean="0"/>
              <a:t>8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AF5F39-5F60-4A48-B9C1-158B49975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823" y="4081944"/>
            <a:ext cx="3877456" cy="199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sktop computer">
            <a:extLst>
              <a:ext uri="{FF2B5EF4-FFF2-40B4-BE49-F238E27FC236}">
                <a16:creationId xmlns:a16="http://schemas.microsoft.com/office/drawing/2014/main" id="{FFACBCC2-0239-4E77-BCA0-6504B87EB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1"/>
          <a:stretch/>
        </p:blipFill>
        <p:spPr bwMode="auto">
          <a:xfrm>
            <a:off x="8089694" y="3405752"/>
            <a:ext cx="3877456" cy="291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74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37930-3F5F-4DE9-92DA-3D42E60E0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vs.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6C550-F9FD-49E9-82E7-DA7BA08C7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computer system has two major components: Hardware and software.</a:t>
            </a:r>
          </a:p>
          <a:p>
            <a:r>
              <a:rPr lang="en-US" dirty="0"/>
              <a:t>Hardware: collection of physical parts of a computer system that has a shape, size and can be felt.</a:t>
            </a:r>
          </a:p>
          <a:p>
            <a:r>
              <a:rPr lang="en-US" dirty="0"/>
              <a:t>Software: computer instructions (or programs) that tell the hardware what to do and how to do it.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36CFE-6FCE-40A9-ACBB-0AB2AA8A9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Dr. Hazem Shehata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0740E-2F23-49FA-83DF-A93AA5992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 202 - Basics of Programming and Algorithms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18CA2-A60A-4049-8A71-A2040F68D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7EA1D-B275-4A6F-AE23-3F2A9A816B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38598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4651</TotalTime>
  <Words>1304</Words>
  <Application>Microsoft Office PowerPoint</Application>
  <PresentationFormat>Widescreen</PresentationFormat>
  <Paragraphs>207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Consolas</vt:lpstr>
      <vt:lpstr>Wingdings</vt:lpstr>
      <vt:lpstr>Retrospect</vt:lpstr>
      <vt:lpstr>PowerPoint Presentation</vt:lpstr>
      <vt:lpstr>Teaching Staff</vt:lpstr>
      <vt:lpstr>Course Info</vt:lpstr>
      <vt:lpstr>Course Info (Cont.)</vt:lpstr>
      <vt:lpstr>Course Info (Cont.)</vt:lpstr>
      <vt:lpstr>Course Outline</vt:lpstr>
      <vt:lpstr>Computer Evolution</vt:lpstr>
      <vt:lpstr>What is a computer?</vt:lpstr>
      <vt:lpstr>Hardware vs. Software</vt:lpstr>
      <vt:lpstr>Computer Hardware (H/W)</vt:lpstr>
      <vt:lpstr>Computer Software (S/W)</vt:lpstr>
      <vt:lpstr>Layered view of the Computer</vt:lpstr>
      <vt:lpstr>Programming Languages</vt:lpstr>
      <vt:lpstr>Programming Language Generations</vt:lpstr>
      <vt:lpstr>First Generation Languages (1GL)</vt:lpstr>
      <vt:lpstr>Second Generation Languages (2GL)</vt:lpstr>
      <vt:lpstr>Third Generation Languages (3GL)</vt:lpstr>
      <vt:lpstr>Assembler vs. Compiler vs. Interpreter</vt:lpstr>
      <vt:lpstr>Fourth Generation Languages (4GL)</vt:lpstr>
      <vt:lpstr>Fifth Generation Languages (5GL)</vt:lpstr>
      <vt:lpstr>Which Language to learn?!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 443 – Selected Studies in Computer Science  301 عال - المعالجات الدقيقة ولغة التجميع  Second Term - 1439/1440 Lecture #3</dc:title>
  <dc:creator>Hazem</dc:creator>
  <cp:lastModifiedBy>Hazem</cp:lastModifiedBy>
  <cp:revision>83</cp:revision>
  <dcterms:created xsi:type="dcterms:W3CDTF">2019-01-26T19:48:40Z</dcterms:created>
  <dcterms:modified xsi:type="dcterms:W3CDTF">2019-09-05T07:21:50Z</dcterms:modified>
</cp:coreProperties>
</file>